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1A06"/>
    <a:srgbClr val="C33C54"/>
    <a:srgbClr val="53889A"/>
    <a:srgbClr val="000000"/>
    <a:srgbClr val="649AC6"/>
    <a:srgbClr val="649AAB"/>
    <a:srgbClr val="9539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854"/>
    <p:restoredTop sz="94586"/>
  </p:normalViewPr>
  <p:slideViewPr>
    <p:cSldViewPr snapToGrid="0" snapToObjects="1">
      <p:cViewPr varScale="1">
        <p:scale>
          <a:sx n="68" d="100"/>
          <a:sy n="68" d="100"/>
        </p:scale>
        <p:origin x="121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F49AB8-7383-B74B-A2F7-2E382B93EAA4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C8AB7C-5535-5A40-9E2E-51EB226D1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2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20329-C388-6E4E-8FCC-08EF0889C4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31D0EA-B037-B246-8BEB-540D399CC4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39108D-3611-3547-A3CB-B9EFD8409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6A49-49A3-CD4C-A1ED-931D57932F80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81EE98-2B04-2D4E-B037-32E101EA2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4F37E0-EE8F-7849-943D-984430C30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6BCD2-F55C-1940-84E7-31141D969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051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B8521-0C21-9B42-A6DC-8723B8173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5B0A6D-DD9F-5C42-8C2D-5938B6626B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4136FE-8966-0449-826D-EB7568793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6A49-49A3-CD4C-A1ED-931D57932F80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928B52-723E-D742-9B16-7F05E497B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77FE02-0D83-5742-A79B-20B1288ED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6BCD2-F55C-1940-84E7-31141D969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834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E5D329-26CE-B840-A2C3-AF057158BA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0C32C8-639F-314C-989F-5ABD1370C2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28BC64-2F65-6D49-B63C-D5CA6598F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6A49-49A3-CD4C-A1ED-931D57932F80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968147-9CA5-8C41-89F1-B0B250DDA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DBE6AD-212D-C542-9E81-09D042919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6BCD2-F55C-1940-84E7-31141D969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598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0773A-86B3-1543-9296-DAB0EB972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E97738-9764-674F-9B79-2D5ABC1F1C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2B5EF4-9F0B-9540-AE8C-EDDE15761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6A49-49A3-CD4C-A1ED-931D57932F80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ECBBE-8637-5D44-97B9-72422C1CA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DD0F4E-157D-2840-AE26-E65CF16E2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6BCD2-F55C-1940-84E7-31141D969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970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39AA8-5A16-604F-A57D-D00F16A94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1EB0FE-F7BB-154D-AF15-C0545F9547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DACA64-B1D8-4744-B7B2-0AE13F223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6A49-49A3-CD4C-A1ED-931D57932F80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D1790B-2571-A24D-B5D5-637BE6BDF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BCCCCC-3129-AD43-805C-DCE11FEDA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6BCD2-F55C-1940-84E7-31141D969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921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47385-5F75-244A-A6F4-8567047D5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4138F-47B8-FA44-A5D2-15B06C53FF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6C2DA5-F85B-864A-9CBF-9ECB0CD1D0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D01385-4C4A-7E40-AEB0-1C82B5697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6A49-49A3-CD4C-A1ED-931D57932F80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E5437-C762-CC4B-B701-7BC02DD20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87D792-B57C-CD4E-BA56-D6239415B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6BCD2-F55C-1940-84E7-31141D969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987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50A38-BD8F-F34E-84F5-64B1A4FA1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381589-B368-C448-8656-9EEFDBEEC6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72FA1D-DDC1-704D-A90A-D0C548599C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19FEA1-F2D3-DC48-8BA3-861BAD34A2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E49F2A-6AB6-164A-AD48-020331BDCF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51D76C-B272-3242-A012-EC4727C49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6A49-49A3-CD4C-A1ED-931D57932F80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028F5A-D82F-5C45-827C-0D5CA336A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D4291B-51E0-B142-AB47-2360585E4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6BCD2-F55C-1940-84E7-31141D969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821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C8713-6C3F-2C4C-B945-840DA12CF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2529D4-7C4B-6748-B651-54D98AB2F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6A49-49A3-CD4C-A1ED-931D57932F80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FE415F-40CD-6A4B-B30D-9EDC25EFA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C4D58A-EBA5-2E48-9D89-1BBACC920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6BCD2-F55C-1940-84E7-31141D969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42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D113B3-FB36-D74D-8C01-5D1254905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6A49-49A3-CD4C-A1ED-931D57932F80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481DA1-47FA-8240-B241-12E892D7C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55DB4D-43CC-7B4B-98D1-D7D9C9531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6BCD2-F55C-1940-84E7-31141D969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254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F508D-A99E-9A44-ACF9-863DC064B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6C6950-1761-D843-B4E9-E1C7550211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AE4DFD-28E2-BE4D-AE87-64B1CDC042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679DE0-720B-FA40-B141-AB116563E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6A49-49A3-CD4C-A1ED-931D57932F80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43562B-AA54-994F-899D-7C0003CF0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3173B2-3912-454F-9D00-F021A52BE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6BCD2-F55C-1940-84E7-31141D969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095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AAE94-4D28-9043-9FF9-F9C1619F4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E85CA9-8CA4-A64A-8AEE-5025DA8331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F5CAD5-3018-1F4B-8EC5-D6AACC6FB0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932818-1E1D-3040-B72E-799E0D33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6A49-49A3-CD4C-A1ED-931D57932F80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DACCB1-508E-DE44-A8EF-4F2F79192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3A41B1-6156-B94F-B8F7-400EE4C66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6BCD2-F55C-1940-84E7-31141D969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752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6A9482-6EF6-BB42-AAF2-AD7AAF0FA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1328DF-F675-C146-ABF5-EFBC752825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FA028D-85EA-B244-9965-F50626C273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96A49-49A3-CD4C-A1ED-931D57932F80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3046A0-D60D-B648-A44D-A58ECEA8C0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CE1184-BA40-624C-A5C2-1765F97DEF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6BCD2-F55C-1940-84E7-31141D969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528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Picture 32">
            <a:extLst>
              <a:ext uri="{FF2B5EF4-FFF2-40B4-BE49-F238E27FC236}">
                <a16:creationId xmlns:a16="http://schemas.microsoft.com/office/drawing/2014/main" id="{2C159FBD-FC42-409D-AC66-288DDE7799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2266" y="3302177"/>
            <a:ext cx="1647832" cy="1442337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44B53B3A-2D18-4C68-B437-EF6E0BBF00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5365" y="5076351"/>
            <a:ext cx="2206872" cy="158138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FF0EE2F6-BC7F-414C-8BAF-9DA6D35EE0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45348" y="1397241"/>
            <a:ext cx="8471168" cy="986673"/>
          </a:xfrm>
          <a:prstGeom prst="rect">
            <a:avLst/>
          </a:prstGeom>
        </p:spPr>
      </p:pic>
      <p:sp>
        <p:nvSpPr>
          <p:cNvPr id="6" name="object 2">
            <a:extLst>
              <a:ext uri="{FF2B5EF4-FFF2-40B4-BE49-F238E27FC236}">
                <a16:creationId xmlns:a16="http://schemas.microsoft.com/office/drawing/2014/main" id="{1AADE159-C387-CD46-A9D7-1229FA885F56}"/>
              </a:ext>
            </a:extLst>
          </p:cNvPr>
          <p:cNvSpPr txBox="1">
            <a:spLocks/>
          </p:cNvSpPr>
          <p:nvPr/>
        </p:nvSpPr>
        <p:spPr>
          <a:xfrm>
            <a:off x="1318039" y="184255"/>
            <a:ext cx="9498477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pc="90" dirty="0">
                <a:latin typeface="Arial" panose="020B0604020202020204" pitchFamily="34" charset="0"/>
                <a:cs typeface="Arial" panose="020B0604020202020204" pitchFamily="34" charset="0"/>
              </a:rPr>
              <a:t>Case Study: </a:t>
            </a:r>
            <a:r>
              <a:rPr lang="en-US" sz="4200" spc="90" dirty="0">
                <a:solidFill>
                  <a:srgbClr val="5388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Local Cafe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823C69B-8072-9240-9745-63896F9530BB}"/>
              </a:ext>
            </a:extLst>
          </p:cNvPr>
          <p:cNvSpPr txBox="1"/>
          <p:nvPr/>
        </p:nvSpPr>
        <p:spPr>
          <a:xfrm>
            <a:off x="188217" y="4329025"/>
            <a:ext cx="4666689" cy="1102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en-US" sz="2000" spc="-5" dirty="0">
                <a:solidFill>
                  <a:srgbClr val="211E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Customer is paying less </a:t>
            </a:r>
            <a:r>
              <a:rPr lang="en-US" sz="2000" dirty="0">
                <a:solidFill>
                  <a:srgbClr val="211E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 </a:t>
            </a:r>
          </a:p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en-US" sz="2400" b="1" spc="-5" dirty="0">
                <a:solidFill>
                  <a:srgbClr val="C33C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$7.10 P</a:t>
            </a:r>
            <a:r>
              <a:rPr lang="en-US" sz="2400" b="1" dirty="0">
                <a:solidFill>
                  <a:srgbClr val="C33C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 Click</a:t>
            </a:r>
            <a:endParaRPr lang="en-US" sz="2400" b="1" spc="-5" dirty="0">
              <a:solidFill>
                <a:srgbClr val="C33C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en-US" sz="2000" spc="-5" dirty="0">
                <a:solidFill>
                  <a:srgbClr val="211E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</a:t>
            </a:r>
            <a:r>
              <a:rPr lang="en-US" sz="2000" dirty="0">
                <a:solidFill>
                  <a:srgbClr val="211E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result </a:t>
            </a:r>
            <a:r>
              <a:rPr lang="en-US" sz="2000" spc="-5" dirty="0">
                <a:solidFill>
                  <a:srgbClr val="211E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sz="2000" dirty="0">
                <a:solidFill>
                  <a:srgbClr val="211E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en-US" sz="2000" spc="-5" dirty="0">
                <a:solidFill>
                  <a:srgbClr val="211E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Campaign.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316EE77-BB56-FC48-8C97-87B2D4BA2F02}"/>
              </a:ext>
            </a:extLst>
          </p:cNvPr>
          <p:cNvSpPr txBox="1"/>
          <p:nvPr/>
        </p:nvSpPr>
        <p:spPr>
          <a:xfrm>
            <a:off x="-130210" y="1797381"/>
            <a:ext cx="2896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/>
              <a:t>CAMPAIGN RESULTS: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F6619F2-8BF1-F748-AD8B-096023DD0613}"/>
              </a:ext>
            </a:extLst>
          </p:cNvPr>
          <p:cNvSpPr txBox="1"/>
          <p:nvPr/>
        </p:nvSpPr>
        <p:spPr>
          <a:xfrm>
            <a:off x="242752" y="915435"/>
            <a:ext cx="1173948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spc="-5" dirty="0">
                <a:solidFill>
                  <a:srgbClr val="211E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Campaign includes: </a:t>
            </a:r>
            <a:r>
              <a:rPr lang="en-US" sz="1600" i="1" dirty="0">
                <a:solidFill>
                  <a:srgbClr val="211E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Geo-Fencing </a:t>
            </a:r>
            <a:r>
              <a:rPr lang="en-US" sz="1600" i="1" spc="-5" dirty="0">
                <a:solidFill>
                  <a:srgbClr val="211E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Conversion Zone and Event Targeting</a:t>
            </a:r>
            <a:r>
              <a:rPr lang="en-US" sz="1600" i="1" dirty="0">
                <a:solidFill>
                  <a:srgbClr val="211E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n-US" dirty="0">
              <a:solidFill>
                <a:srgbClr val="649AAB"/>
              </a:solidFill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D020BA3-60BA-B142-BCAA-E5BA2CDE38D2}"/>
              </a:ext>
            </a:extLst>
          </p:cNvPr>
          <p:cNvCxnSpPr/>
          <p:nvPr/>
        </p:nvCxnSpPr>
        <p:spPr>
          <a:xfrm>
            <a:off x="0" y="1324493"/>
            <a:ext cx="12192000" cy="0"/>
          </a:xfrm>
          <a:prstGeom prst="line">
            <a:avLst/>
          </a:prstGeom>
          <a:ln w="12700">
            <a:solidFill>
              <a:srgbClr val="5388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3ACBE1D8-746D-9040-B2CE-7E8929094C9F}"/>
              </a:ext>
            </a:extLst>
          </p:cNvPr>
          <p:cNvSpPr txBox="1"/>
          <p:nvPr/>
        </p:nvSpPr>
        <p:spPr>
          <a:xfrm>
            <a:off x="9890098" y="6278940"/>
            <a:ext cx="20011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Event Targeting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98069F1F-8514-CC47-A178-556E8EA488E7}"/>
              </a:ext>
            </a:extLst>
          </p:cNvPr>
          <p:cNvSpPr/>
          <p:nvPr/>
        </p:nvSpPr>
        <p:spPr>
          <a:xfrm>
            <a:off x="6866167" y="1481945"/>
            <a:ext cx="1391274" cy="1047914"/>
          </a:xfrm>
          <a:prstGeom prst="ellipse">
            <a:avLst/>
          </a:prstGeom>
          <a:noFill/>
          <a:ln>
            <a:solidFill>
              <a:srgbClr val="C33C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33C54"/>
              </a:solidFill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160E975-94C9-4929-91FE-CD8DBEBE3539}"/>
              </a:ext>
            </a:extLst>
          </p:cNvPr>
          <p:cNvGrpSpPr/>
          <p:nvPr/>
        </p:nvGrpSpPr>
        <p:grpSpPr>
          <a:xfrm>
            <a:off x="8185601" y="3233227"/>
            <a:ext cx="1831693" cy="1544627"/>
            <a:chOff x="8239537" y="2850452"/>
            <a:chExt cx="1831693" cy="1544627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348189F4-06E8-A247-8F9A-A16073BDC2BC}"/>
                </a:ext>
              </a:extLst>
            </p:cNvPr>
            <p:cNvSpPr txBox="1"/>
            <p:nvPr/>
          </p:nvSpPr>
          <p:spPr>
            <a:xfrm>
              <a:off x="8263656" y="4015277"/>
              <a:ext cx="180757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Geo-Fences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0A0D696-FE48-4BE8-84E9-9BDBA236F89C}"/>
                </a:ext>
              </a:extLst>
            </p:cNvPr>
            <p:cNvSpPr/>
            <p:nvPr/>
          </p:nvSpPr>
          <p:spPr>
            <a:xfrm>
              <a:off x="8239537" y="2850452"/>
              <a:ext cx="1807574" cy="154462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53CE64B1-C0C1-47F4-9E13-31897FA14BF2}"/>
              </a:ext>
            </a:extLst>
          </p:cNvPr>
          <p:cNvSpPr/>
          <p:nvPr/>
        </p:nvSpPr>
        <p:spPr>
          <a:xfrm>
            <a:off x="9734821" y="5057255"/>
            <a:ext cx="2266522" cy="16064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64D83C91-E7A0-4958-82C4-403DF7A971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2584996"/>
              </p:ext>
            </p:extLst>
          </p:nvPr>
        </p:nvGraphicFramePr>
        <p:xfrm>
          <a:off x="161887" y="3033358"/>
          <a:ext cx="4666689" cy="1020385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471026">
                  <a:extLst>
                    <a:ext uri="{9D8B030D-6E8A-4147-A177-3AD203B41FA5}">
                      <a16:colId xmlns:a16="http://schemas.microsoft.com/office/drawing/2014/main" val="1363549"/>
                    </a:ext>
                  </a:extLst>
                </a:gridCol>
                <a:gridCol w="1258376">
                  <a:extLst>
                    <a:ext uri="{9D8B030D-6E8A-4147-A177-3AD203B41FA5}">
                      <a16:colId xmlns:a16="http://schemas.microsoft.com/office/drawing/2014/main" val="3526015589"/>
                    </a:ext>
                  </a:extLst>
                </a:gridCol>
                <a:gridCol w="860156">
                  <a:extLst>
                    <a:ext uri="{9D8B030D-6E8A-4147-A177-3AD203B41FA5}">
                      <a16:colId xmlns:a16="http://schemas.microsoft.com/office/drawing/2014/main" val="89702146"/>
                    </a:ext>
                  </a:extLst>
                </a:gridCol>
                <a:gridCol w="1077131">
                  <a:extLst>
                    <a:ext uri="{9D8B030D-6E8A-4147-A177-3AD203B41FA5}">
                      <a16:colId xmlns:a16="http://schemas.microsoft.com/office/drawing/2014/main" val="2446961600"/>
                    </a:ext>
                  </a:extLst>
                </a:gridCol>
              </a:tblGrid>
              <a:tr h="34982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Ad Type</a:t>
                      </a:r>
                    </a:p>
                  </a:txBody>
                  <a:tcPr>
                    <a:solidFill>
                      <a:srgbClr val="53889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Impressions</a:t>
                      </a:r>
                    </a:p>
                  </a:txBody>
                  <a:tcPr>
                    <a:solidFill>
                      <a:srgbClr val="53889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Clicks</a:t>
                      </a:r>
                    </a:p>
                  </a:txBody>
                  <a:tcPr>
                    <a:solidFill>
                      <a:srgbClr val="53889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CTR</a:t>
                      </a:r>
                    </a:p>
                  </a:txBody>
                  <a:tcPr>
                    <a:solidFill>
                      <a:srgbClr val="5388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1714578"/>
                  </a:ext>
                </a:extLst>
              </a:tr>
              <a:tr h="32067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Geo-Fencing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495,990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0.13%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3099452"/>
                  </a:ext>
                </a:extLst>
              </a:tr>
              <a:tr h="32067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Event Targeting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5,041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0.34%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0071016"/>
                  </a:ext>
                </a:extLst>
              </a:tr>
            </a:tbl>
          </a:graphicData>
        </a:graphic>
      </p:graphicFrame>
      <p:pic>
        <p:nvPicPr>
          <p:cNvPr id="34" name="Picture 33">
            <a:extLst>
              <a:ext uri="{FF2B5EF4-FFF2-40B4-BE49-F238E27FC236}">
                <a16:creationId xmlns:a16="http://schemas.microsoft.com/office/drawing/2014/main" id="{DDE6D8DF-04F9-44A2-8D19-CE73E7590BD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85163" y="3302177"/>
            <a:ext cx="1663894" cy="1475677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021C31B0-AA41-4472-889D-015D5B82B99B}"/>
              </a:ext>
            </a:extLst>
          </p:cNvPr>
          <p:cNvGrpSpPr/>
          <p:nvPr/>
        </p:nvGrpSpPr>
        <p:grpSpPr>
          <a:xfrm>
            <a:off x="10188009" y="3222236"/>
            <a:ext cx="1858201" cy="1544627"/>
            <a:chOff x="10188009" y="2850452"/>
            <a:chExt cx="1858201" cy="1544627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B548737C-1251-45C1-B60E-EAAD83545A31}"/>
                </a:ext>
              </a:extLst>
            </p:cNvPr>
            <p:cNvSpPr/>
            <p:nvPr/>
          </p:nvSpPr>
          <p:spPr>
            <a:xfrm>
              <a:off x="10230437" y="2850452"/>
              <a:ext cx="1773346" cy="154462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56AD1187-3F42-4506-96E8-5312CB85C80A}"/>
                </a:ext>
              </a:extLst>
            </p:cNvPr>
            <p:cNvSpPr/>
            <p:nvPr/>
          </p:nvSpPr>
          <p:spPr>
            <a:xfrm>
              <a:off x="10188009" y="4056525"/>
              <a:ext cx="1858201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Conversion Zone</a:t>
              </a:r>
            </a:p>
          </p:txBody>
        </p: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1C0BCC03-6D6D-4B90-9DF4-77F8151F0EA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62622" y="3050641"/>
            <a:ext cx="2867025" cy="238125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554E13A-91CD-424D-969D-A054155ECD3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92755" y="5746592"/>
            <a:ext cx="6796633" cy="911143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4E5CBE2B-D5B9-46AD-BA26-732393691055}"/>
              </a:ext>
            </a:extLst>
          </p:cNvPr>
          <p:cNvSpPr txBox="1"/>
          <p:nvPr/>
        </p:nvSpPr>
        <p:spPr>
          <a:xfrm>
            <a:off x="7979203" y="2402416"/>
            <a:ext cx="2696569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>
                <a:solidFill>
                  <a:srgbClr val="C33C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1.4x HIGHER </a:t>
            </a:r>
          </a:p>
          <a:p>
            <a:pPr algn="ctr"/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than the national average!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01277646-EFAF-48B0-98A5-B8C9F3C3CC3B}"/>
              </a:ext>
            </a:extLst>
          </p:cNvPr>
          <p:cNvCxnSpPr>
            <a:cxnSpLocks/>
          </p:cNvCxnSpPr>
          <p:nvPr/>
        </p:nvCxnSpPr>
        <p:spPr>
          <a:xfrm>
            <a:off x="8122710" y="2382835"/>
            <a:ext cx="478394" cy="197021"/>
          </a:xfrm>
          <a:prstGeom prst="straightConnector1">
            <a:avLst/>
          </a:prstGeom>
          <a:ln w="88900">
            <a:solidFill>
              <a:srgbClr val="C33C5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7098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January Spring ">
      <a:dk1>
        <a:srgbClr val="000000"/>
      </a:dk1>
      <a:lt1>
        <a:srgbClr val="FFFFFF"/>
      </a:lt1>
      <a:dk2>
        <a:srgbClr val="53889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ASE STUDY - Seafood Restaurant - ML" id="{4130CC3B-008E-544F-A0B4-8DAC583E4B91}" vid="{37E4AC77-C4D0-134A-B867-5FAA0ED47DC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</TotalTime>
  <Words>63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 Beau, Mariah</dc:creator>
  <cp:lastModifiedBy>Danielle Threlkeld</cp:lastModifiedBy>
  <cp:revision>11</cp:revision>
  <dcterms:created xsi:type="dcterms:W3CDTF">2019-08-21T18:32:22Z</dcterms:created>
  <dcterms:modified xsi:type="dcterms:W3CDTF">2020-04-15T21:19:39Z</dcterms:modified>
</cp:coreProperties>
</file>